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325" r:id="rId10"/>
    <p:sldId id="329" r:id="rId11"/>
    <p:sldId id="326" r:id="rId12"/>
    <p:sldId id="327" r:id="rId13"/>
    <p:sldId id="328" r:id="rId14"/>
    <p:sldId id="272" r:id="rId15"/>
    <p:sldId id="273" r:id="rId16"/>
    <p:sldId id="274" r:id="rId17"/>
    <p:sldId id="343" r:id="rId18"/>
    <p:sldId id="344" r:id="rId19"/>
    <p:sldId id="347" r:id="rId20"/>
    <p:sldId id="348" r:id="rId21"/>
    <p:sldId id="359" r:id="rId22"/>
    <p:sldId id="360" r:id="rId23"/>
    <p:sldId id="4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6260E-BB98-4C6A-BBD9-8B99D1120AA3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486A-3A8D-4AB8-B9FB-43E61AF2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0BDBF-AE35-408B-97FA-373CD3CB069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1A1F5-34C8-49DE-B3E2-96B09827453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4FACB-0A28-4725-967F-23517E8ECE0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32F68-2034-4113-9ABD-6C30669BAE3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C20AC-E0E5-4CAE-A040-8CE823B5B1E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88A4-2E9C-42CB-95DB-48263A9E747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5919B-BED6-4AC6-AC6A-B2C66A4711F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9F065-4262-48BF-B715-8D6A095344F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3D963-A401-4F34-A0A6-3FA1052B5C8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6B5C0-A848-4A7F-B96E-EFC7382BBDD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42DE4-B3E2-4740-9B16-4EE752FD1D8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600700" y="685800"/>
            <a:ext cx="3543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E148-8368-4F74-8F1B-837BE85F3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aaccl.org/images/digs/OtherValuedEnties/images/Bacteriophage%20T4-The%20Original%20NanoBot%20by%20Bruce%20Paul%20Gaber_med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D4731-0302-4367-B965-0DD89F91B8ED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2438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Structure of Viruses</a:t>
            </a:r>
            <a:br>
              <a:rPr lang="en-US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Dr.Sonal</a:t>
            </a:r>
            <a:r>
              <a:rPr lang="en-US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ishra</a:t>
            </a:r>
            <a:endParaRPr lang="en-US" sz="8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Virus Kompleks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0"/>
            <a:ext cx="4548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35814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0" y="218122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Kapsid / Kepala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3581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381250" y="3624263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Selubung Ekor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867400" y="4800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010400" y="4648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Serabut Ekor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r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3181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Viral Shapes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Cylindrical: tobacco mosaic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 b="6305"/>
          <a:stretch>
            <a:fillRect/>
          </a:stretch>
        </p:blipFill>
        <p:spPr bwMode="auto">
          <a:xfrm>
            <a:off x="4572000" y="3352800"/>
            <a:ext cx="3673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Viral Shapes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Studded capsid: HIV, influenza</a:t>
            </a:r>
          </a:p>
        </p:txBody>
      </p:sp>
      <p:pic>
        <p:nvPicPr>
          <p:cNvPr id="10244" name="Picture 4" descr="flu%20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24200"/>
            <a:ext cx="35814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Viral Shapes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Polyhedral head with protein tails: bacteriophage</a:t>
            </a:r>
          </a:p>
        </p:txBody>
      </p:sp>
      <p:pic>
        <p:nvPicPr>
          <p:cNvPr id="11268" name="Picture 4" descr="Bacteriophage%2520T4-The%2520Original%2520NanoBot%2520by%2520Bruce%2520Paul%2520Gaber_med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71800" y="3505200"/>
            <a:ext cx="3352800" cy="302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CD6F1-5A3B-44E2-94CA-F3AF51F45679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2913"/>
            <a:ext cx="7021513" cy="823912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Helical Viruses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b="6305"/>
          <a:stretch>
            <a:fillRect/>
          </a:stretch>
        </p:blipFill>
        <p:spPr bwMode="auto">
          <a:xfrm>
            <a:off x="180975" y="1790700"/>
            <a:ext cx="877887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B1ED4B-D4A2-46FB-BA7E-B507D8D29D03}" type="slidenum">
              <a:rPr lang="en-US"/>
              <a:pPr/>
              <a:t>15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2913"/>
            <a:ext cx="7021513" cy="823912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Polyhedral Viruses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en-US" sz="1200">
              <a:latin typeface="Times New Roman" pitchFamily="18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 b="4625"/>
          <a:stretch>
            <a:fillRect/>
          </a:stretch>
        </p:blipFill>
        <p:spPr bwMode="auto">
          <a:xfrm>
            <a:off x="274638" y="1633538"/>
            <a:ext cx="853122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A256D-F129-4491-BC77-354C26E2B56E}" type="slidenum">
              <a:rPr lang="en-US"/>
              <a:pPr/>
              <a:t>16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021513" cy="823913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Complex Viruses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en-US" sz="1200">
              <a:latin typeface="Times New Roman" pitchFamily="18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 r="50999" b="4756"/>
          <a:stretch>
            <a:fillRect/>
          </a:stretch>
        </p:blipFill>
        <p:spPr bwMode="auto">
          <a:xfrm>
            <a:off x="1905000" y="990600"/>
            <a:ext cx="5686425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2E4D82-D90F-4360-ADA8-AAF9F9B8FB59}" type="slidenum">
              <a:rPr lang="en-US" altLang="en-US">
                <a:solidFill>
                  <a:schemeClr val="accent1"/>
                </a:solidFill>
                <a:latin typeface="Times New Roman" pitchFamily="18" charset="0"/>
              </a:rPr>
              <a:pPr/>
              <a:t>17</a:t>
            </a:fld>
            <a:endParaRPr lang="en-US" altLang="en-US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262563" y="5316538"/>
            <a:ext cx="376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Times New Roman" pitchFamily="18" charset="0"/>
              </a:rPr>
              <a:t>* All virus have these two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6213"/>
            <a:ext cx="8839200" cy="3245941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latin typeface="About Love" panose="02000503000000000000" pitchFamily="2" charset="0"/>
              </a:rPr>
              <a:t>Virus Morphology </a:t>
            </a:r>
          </a:p>
        </p:txBody>
      </p:sp>
      <p:pic>
        <p:nvPicPr>
          <p:cNvPr id="12294" name="Picture 7"/>
          <p:cNvPicPr>
            <a:picLocks noChangeAspect="1"/>
          </p:cNvPicPr>
          <p:nvPr/>
        </p:nvPicPr>
        <p:blipFill>
          <a:blip r:embed="rId2"/>
          <a:srcRect r="76112"/>
          <a:stretch>
            <a:fillRect/>
          </a:stretch>
        </p:blipFill>
        <p:spPr bwMode="auto">
          <a:xfrm>
            <a:off x="838200" y="2743200"/>
            <a:ext cx="18288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4b2a_18-02-ViralStructure-L"/>
          <p:cNvPicPr>
            <a:picLocks noChangeAspect="1" noChangeArrowheads="1"/>
          </p:cNvPicPr>
          <p:nvPr/>
        </p:nvPicPr>
        <p:blipFill>
          <a:blip r:embed="rId3"/>
          <a:srcRect t="42168" r="81667"/>
          <a:stretch>
            <a:fillRect/>
          </a:stretch>
        </p:blipFill>
        <p:spPr bwMode="auto">
          <a:xfrm>
            <a:off x="6934200" y="2849562"/>
            <a:ext cx="1836738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74662B-71FE-44FA-AA55-D39FAE2D5168}" type="slidenum">
              <a:rPr lang="en-US" altLang="en-US">
                <a:solidFill>
                  <a:schemeClr val="accent1"/>
                </a:solidFill>
                <a:latin typeface="Times New Roman" pitchFamily="18" charset="0"/>
              </a:rPr>
              <a:pPr/>
              <a:t>18</a:t>
            </a:fld>
            <a:endParaRPr lang="en-US" altLang="en-US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262563" y="5316538"/>
            <a:ext cx="376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Times New Roman" pitchFamily="18" charset="0"/>
              </a:rPr>
              <a:t>* All virus have these two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538" y="176213"/>
            <a:ext cx="7840662" cy="3245941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latin typeface="About Love" panose="02000503000000000000" pitchFamily="2" charset="0"/>
              </a:rPr>
              <a:t>Virus Morphology </a:t>
            </a:r>
          </a:p>
        </p:txBody>
      </p:sp>
      <p:pic>
        <p:nvPicPr>
          <p:cNvPr id="13318" name="Picture 2" descr="4b2a_18-02-ViralStructure-L"/>
          <p:cNvPicPr>
            <a:picLocks noChangeAspect="1" noChangeArrowheads="1"/>
          </p:cNvPicPr>
          <p:nvPr/>
        </p:nvPicPr>
        <p:blipFill>
          <a:blip r:embed="rId2"/>
          <a:srcRect l="17500" t="-3" r="51666" b="55675"/>
          <a:stretch>
            <a:fillRect/>
          </a:stretch>
        </p:blipFill>
        <p:spPr bwMode="auto">
          <a:xfrm>
            <a:off x="1981200" y="3505200"/>
            <a:ext cx="25241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4b2a_18-02-ViralStructure-L"/>
          <p:cNvPicPr>
            <a:picLocks noChangeAspect="1" noChangeArrowheads="1"/>
          </p:cNvPicPr>
          <p:nvPr/>
        </p:nvPicPr>
        <p:blipFill>
          <a:blip r:embed="rId2"/>
          <a:srcRect l="17500" t="45782" r="51666" b="4819"/>
          <a:stretch>
            <a:fillRect/>
          </a:stretch>
        </p:blipFill>
        <p:spPr bwMode="auto">
          <a:xfrm>
            <a:off x="6454775" y="3733800"/>
            <a:ext cx="25701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E5236C-648A-4351-A47D-1C8C767E1E10}" type="slidenum">
              <a:rPr lang="en-US" altLang="en-US">
                <a:solidFill>
                  <a:schemeClr val="accent1"/>
                </a:solidFill>
                <a:latin typeface="Times New Roman" pitchFamily="18" charset="0"/>
              </a:rPr>
              <a:pPr/>
              <a:t>19</a:t>
            </a:fld>
            <a:endParaRPr lang="en-US" altLang="en-US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963" y="-3175"/>
            <a:ext cx="7315200" cy="29862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About Love" panose="02000503000000000000" pitchFamily="2" charset="0"/>
              </a:rPr>
              <a:t>Virus Morphology 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/>
          <a:srcRect b="53799"/>
          <a:stretch>
            <a:fillRect/>
          </a:stretch>
        </p:blipFill>
        <p:spPr bwMode="auto">
          <a:xfrm>
            <a:off x="1143000" y="3429000"/>
            <a:ext cx="222091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4b2a_18-02-ViralStructure-L"/>
          <p:cNvPicPr>
            <a:picLocks noChangeAspect="1" noChangeArrowheads="1"/>
          </p:cNvPicPr>
          <p:nvPr/>
        </p:nvPicPr>
        <p:blipFill>
          <a:blip r:embed="rId3"/>
          <a:srcRect l="50714" t="46986" r="26785" b="4819"/>
          <a:stretch>
            <a:fillRect/>
          </a:stretch>
        </p:blipFill>
        <p:spPr bwMode="auto">
          <a:xfrm>
            <a:off x="6526213" y="3017838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68C03-B0F4-41D9-97DF-17A482397FB8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6934200" cy="2286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Viral Structure</a:t>
            </a: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8F6EEB-C184-4128-89A3-29CC6B8A6A99}" type="slidenum">
              <a:rPr lang="en-US" altLang="en-US">
                <a:solidFill>
                  <a:schemeClr val="accent1"/>
                </a:solidFill>
                <a:latin typeface="Times New Roman" pitchFamily="18" charset="0"/>
              </a:rPr>
              <a:pPr/>
              <a:t>20</a:t>
            </a:fld>
            <a:endParaRPr lang="en-US" altLang="en-US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538" y="176213"/>
            <a:ext cx="7688262" cy="2726591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About Love" panose="02000503000000000000" pitchFamily="2" charset="0"/>
              </a:rPr>
              <a:t>Virus Morphology 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About Love" panose="02000503000000000000" pitchFamily="2" charset="0"/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2"/>
          <a:srcRect l="73740"/>
          <a:stretch>
            <a:fillRect/>
          </a:stretch>
        </p:blipFill>
        <p:spPr bwMode="auto">
          <a:xfrm>
            <a:off x="1600200" y="2895600"/>
            <a:ext cx="19383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4b2a_18-02-ViralStructure-L"/>
          <p:cNvPicPr>
            <a:picLocks noChangeAspect="1" noChangeArrowheads="1"/>
          </p:cNvPicPr>
          <p:nvPr/>
        </p:nvPicPr>
        <p:blipFill>
          <a:blip r:embed="rId3"/>
          <a:srcRect l="74998" t="45786" r="835" b="3612"/>
          <a:stretch>
            <a:fillRect/>
          </a:stretch>
        </p:blipFill>
        <p:spPr bwMode="auto">
          <a:xfrm>
            <a:off x="6477000" y="30480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Host Range and Specificity of Viruses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•Viruses can infect all forms of life (algae, bacteria, fungi, protozoa, plants , animals, and </a:t>
            </a:r>
            <a:r>
              <a:rPr lang="en-US" dirty="0">
                <a:solidFill>
                  <a:srgbClr val="FF0000"/>
                </a:solidFill>
              </a:rPr>
              <a:t>even archaea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/>
              <a:t>•But for most viruses, each virus is limited to one host or even to one type of cells or tissues of the host. </a:t>
            </a:r>
          </a:p>
          <a:p>
            <a:pPr marL="0" indent="0" algn="just">
              <a:buNone/>
            </a:pPr>
            <a:r>
              <a:rPr lang="en-US" dirty="0"/>
              <a:t>•</a:t>
            </a:r>
            <a:r>
              <a:rPr lang="en-US" b="1" dirty="0"/>
              <a:t>Host range </a:t>
            </a:r>
            <a:r>
              <a:rPr lang="en-US" dirty="0"/>
              <a:t>of a virus is the spectrum of hosts that the virus can infect. </a:t>
            </a:r>
          </a:p>
          <a:p>
            <a:pPr marL="0" indent="0" algn="just">
              <a:buNone/>
            </a:pPr>
            <a:r>
              <a:rPr lang="en-US" dirty="0"/>
              <a:t>–e.g. poliovirus causes infection to humans only, while rabies virus causes infection to many warm blooded animals. </a:t>
            </a:r>
          </a:p>
          <a:p>
            <a:pPr marL="0" indent="0" algn="just">
              <a:buNone/>
            </a:pPr>
            <a:r>
              <a:rPr lang="en-US" dirty="0"/>
              <a:t>•</a:t>
            </a:r>
            <a:r>
              <a:rPr lang="en-US" b="1" dirty="0"/>
              <a:t>Viral specificity </a:t>
            </a:r>
            <a:r>
              <a:rPr lang="en-US" dirty="0"/>
              <a:t>refers to the specific kind of cells a virus can infect (called </a:t>
            </a:r>
            <a:r>
              <a:rPr lang="en-US" b="1" dirty="0"/>
              <a:t>tissue tropism</a:t>
            </a:r>
            <a:r>
              <a:rPr lang="en-US" dirty="0"/>
              <a:t>). </a:t>
            </a:r>
          </a:p>
          <a:p>
            <a:pPr marL="0" indent="0" algn="just">
              <a:buNone/>
            </a:pPr>
            <a:r>
              <a:rPr lang="en-GB" dirty="0"/>
              <a:t>–e.g. some papillomaviruses infect only skin cells (warts), while cytomegalovirus (have lethal effects) can attack salivary glands, GIT, liver, lungs, crosses placenta &amp; attacks foetus. </a:t>
            </a:r>
          </a:p>
          <a:p>
            <a:pPr marL="0" indent="0" algn="just">
              <a:buNone/>
            </a:pPr>
            <a:r>
              <a:rPr lang="en-US" dirty="0"/>
              <a:t>–“one virus, one disease” concept is not necessarily true!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094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Host Range and Specificity of Viruses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•Viral specificity is determined by: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The ability of a virus to </a:t>
            </a:r>
            <a:r>
              <a:rPr lang="en-US" b="1" dirty="0"/>
              <a:t>attach </a:t>
            </a:r>
            <a:r>
              <a:rPr lang="en-US" dirty="0"/>
              <a:t>to the host cell. </a:t>
            </a:r>
          </a:p>
          <a:p>
            <a:pPr marL="0" indent="0" algn="just">
              <a:buNone/>
            </a:pPr>
            <a:r>
              <a:rPr lang="en-US" dirty="0"/>
              <a:t>i.e. depends on presence of specific receptor on host cell &amp; specific attachment structure on viral capsid or envelope. </a:t>
            </a:r>
          </a:p>
          <a:p>
            <a:pPr marL="0" indent="0" algn="just">
              <a:buNone/>
            </a:pPr>
            <a:r>
              <a:rPr lang="en-US" dirty="0"/>
              <a:t>2. Presence of </a:t>
            </a:r>
            <a:r>
              <a:rPr lang="en-US" b="1" dirty="0"/>
              <a:t>enzymes &amp; proteins </a:t>
            </a:r>
            <a:r>
              <a:rPr lang="en-US" dirty="0"/>
              <a:t>in the host that the virus needs in order to replicate itself inside the host cell. </a:t>
            </a:r>
          </a:p>
          <a:p>
            <a:pPr marL="0" indent="0" algn="just">
              <a:buNone/>
            </a:pPr>
            <a:r>
              <a:rPr lang="en-US" dirty="0"/>
              <a:t>3. Ability of viruses to be </a:t>
            </a:r>
            <a:r>
              <a:rPr lang="en-US" b="1" dirty="0"/>
              <a:t>released </a:t>
            </a:r>
            <a:r>
              <a:rPr lang="en-US" dirty="0"/>
              <a:t>from the cell. </a:t>
            </a:r>
          </a:p>
          <a:p>
            <a:pPr marL="0" indent="0" algn="just">
              <a:buNone/>
            </a:pPr>
            <a:r>
              <a:rPr lang="en-US" dirty="0"/>
              <a:t>•Viruses can’t reproduce by themselves, they must infect host cells, un-coat their genetic material and use the host’s machinery to replicate. </a:t>
            </a:r>
          </a:p>
          <a:p>
            <a:pPr marL="0" indent="0" algn="just">
              <a:buNone/>
            </a:pPr>
            <a:r>
              <a:rPr lang="en-US" dirty="0"/>
              <a:t>•Whether viruses are living or non-living is still a debate? </a:t>
            </a:r>
          </a:p>
          <a:p>
            <a:pPr marL="0" indent="0" algn="just">
              <a:buNone/>
            </a:pPr>
            <a:r>
              <a:rPr lang="en-US" dirty="0"/>
              <a:t>–Non-living: can’t reproduce alone, no metabolism. </a:t>
            </a:r>
          </a:p>
          <a:p>
            <a:pPr marL="0" indent="0" algn="just">
              <a:buNone/>
            </a:pPr>
            <a:r>
              <a:rPr lang="en-US" dirty="0"/>
              <a:t>–Living: because they have genetic material that is active after infection.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797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073" y="707136"/>
            <a:ext cx="6729127" cy="429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45DB68-6A2F-4857-8EF8-B92FEF49CE13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0292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Non living structures</a:t>
            </a:r>
          </a:p>
          <a:p>
            <a:pPr eaLnBrk="1" hangingPunct="1"/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Noncellular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Contain a protein coat called the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capsid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Have a nucleic acid core containing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DNA or RNA</a:t>
            </a:r>
          </a:p>
          <a:p>
            <a:pPr eaLnBrk="1" hangingPunct="1"/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Capable of reproducing</a:t>
            </a:r>
            <a:r>
              <a:rPr lang="en-US" sz="3600" smtClean="0">
                <a:latin typeface="Comic Sans MS" pitchFamily="66" charset="0"/>
              </a:rPr>
              <a:t> only when inside a </a:t>
            </a:r>
            <a:r>
              <a:rPr lang="en-US" sz="3600" smtClean="0">
                <a:solidFill>
                  <a:srgbClr val="82003B"/>
                </a:solidFill>
                <a:latin typeface="Comic Sans MS" pitchFamily="66" charset="0"/>
              </a:rPr>
              <a:t>HOST cell</a:t>
            </a: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6CECAC-02B0-47EF-BCD8-308B88BB2561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63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Comic Sans MS" pitchFamily="66" charset="0"/>
              </a:rPr>
              <a:t>Some viruses are enclosed in an protective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envelope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Comic Sans MS" pitchFamily="66" charset="0"/>
              </a:rPr>
              <a:t>Some viruses may have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spikes</a:t>
            </a:r>
            <a:r>
              <a:rPr lang="en-US" sz="3600" smtClean="0">
                <a:latin typeface="Comic Sans MS" pitchFamily="66" charset="0"/>
              </a:rPr>
              <a:t> to help attach to the host cell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Comic Sans MS" pitchFamily="66" charset="0"/>
              </a:rPr>
              <a:t>Most viruses infect only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SPECIFIC host cells</a:t>
            </a:r>
          </a:p>
        </p:txBody>
      </p:sp>
      <p:pic>
        <p:nvPicPr>
          <p:cNvPr id="14341" name="Picture 5" descr="virus"/>
          <p:cNvPicPr>
            <a:picLocks noChangeAspect="1" noChangeArrowheads="1"/>
          </p:cNvPicPr>
          <p:nvPr/>
        </p:nvPicPr>
        <p:blipFill>
          <a:blip r:embed="rId3"/>
          <a:srcRect b="8888"/>
          <a:stretch>
            <a:fillRect/>
          </a:stretch>
        </p:blipFill>
        <p:spPr bwMode="auto">
          <a:xfrm>
            <a:off x="6248400" y="19812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72200" y="1447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CAPSID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638800" y="5791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ENVELOPE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884863" y="2160588"/>
            <a:ext cx="70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DNA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848600" y="5791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SPIKES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8382000" y="4876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6477000" y="51816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324600" y="2438400"/>
            <a:ext cx="609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7239000" y="1676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AC80F-EFE2-44F1-A465-FA9E09F74DEA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14800" cy="5181600"/>
          </a:xfrm>
        </p:spPr>
        <p:txBody>
          <a:bodyPr/>
          <a:lstStyle/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Viral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capsids</a:t>
            </a:r>
            <a:r>
              <a:rPr lang="en-US" sz="3600" smtClean="0">
                <a:latin typeface="Comic Sans MS" pitchFamily="66" charset="0"/>
              </a:rPr>
              <a:t> (coats) are made of individual </a:t>
            </a:r>
            <a:r>
              <a:rPr lang="en-US" sz="3600" smtClean="0">
                <a:solidFill>
                  <a:srgbClr val="82003B"/>
                </a:solidFill>
                <a:latin typeface="Comic Sans MS" pitchFamily="66" charset="0"/>
              </a:rPr>
              <a:t>protein subunits</a:t>
            </a:r>
          </a:p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Individual subunits are called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capsomeres</a:t>
            </a:r>
          </a:p>
        </p:txBody>
      </p:sp>
      <p:pic>
        <p:nvPicPr>
          <p:cNvPr id="15365" name="Picture 6" descr="adenostct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371600"/>
            <a:ext cx="2743200" cy="2451100"/>
          </a:xfrm>
        </p:spPr>
      </p:pic>
      <p:pic>
        <p:nvPicPr>
          <p:cNvPr id="15366" name="Picture 8" descr="TMVstrc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0"/>
            <a:ext cx="2508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781800" y="4876800"/>
            <a:ext cx="2362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CAPSOMERES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 flipH="1" flipV="1">
            <a:off x="7239000" y="3200400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6324600" y="5257800"/>
            <a:ext cx="1600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52013-4F31-4D8C-B16F-73ED9F694C98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219700" cy="5181600"/>
          </a:xfrm>
        </p:spPr>
        <p:txBody>
          <a:bodyPr/>
          <a:lstStyle/>
          <a:p>
            <a:pPr marL="0" indent="0" eaLnBrk="1" hangingPunct="1"/>
            <a:r>
              <a:rPr lang="en-US" sz="3200" smtClean="0">
                <a:latin typeface="Comic Sans MS" pitchFamily="66" charset="0"/>
              </a:rPr>
              <a:t>Outside of host cells, viruses are </a:t>
            </a:r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inactive</a:t>
            </a:r>
          </a:p>
          <a:p>
            <a:pPr marL="0" indent="0" eaLnBrk="1" hangingPunct="1"/>
            <a:r>
              <a:rPr lang="en-US" sz="3200" smtClean="0">
                <a:solidFill>
                  <a:srgbClr val="82003B"/>
                </a:solidFill>
                <a:latin typeface="Comic Sans MS" pitchFamily="66" charset="0"/>
              </a:rPr>
              <a:t>Lack ribosomes and enzymes</a:t>
            </a:r>
            <a:r>
              <a:rPr lang="en-US" sz="3200" smtClean="0">
                <a:latin typeface="Comic Sans MS" pitchFamily="66" charset="0"/>
              </a:rPr>
              <a:t> needed for metabolism</a:t>
            </a:r>
          </a:p>
          <a:p>
            <a:pPr marL="0" indent="0" eaLnBrk="1" hangingPunct="1"/>
            <a:r>
              <a:rPr lang="en-US" sz="3200" smtClean="0">
                <a:latin typeface="Comic Sans MS" pitchFamily="66" charset="0"/>
              </a:rPr>
              <a:t>Use the </a:t>
            </a:r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raw materials and enzymes of the host</a:t>
            </a:r>
            <a:r>
              <a:rPr lang="en-US" sz="3200" smtClean="0">
                <a:latin typeface="Comic Sans MS" pitchFamily="66" charset="0"/>
              </a:rPr>
              <a:t> cell to be able to </a:t>
            </a:r>
            <a:r>
              <a:rPr lang="en-US" sz="3200" smtClean="0">
                <a:solidFill>
                  <a:srgbClr val="82003B"/>
                </a:solidFill>
                <a:latin typeface="Comic Sans MS" pitchFamily="66" charset="0"/>
              </a:rPr>
              <a:t>reproduce</a:t>
            </a:r>
          </a:p>
        </p:txBody>
      </p:sp>
      <p:pic>
        <p:nvPicPr>
          <p:cNvPr id="16389" name="Picture 6" descr="Ebola Pictu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 rot="21120076">
            <a:off x="5257800" y="1066800"/>
            <a:ext cx="2971800" cy="2349500"/>
          </a:xfrm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019800" y="3429000"/>
            <a:ext cx="24384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EBOLA VIRUS</a:t>
            </a:r>
          </a:p>
        </p:txBody>
      </p:sp>
      <p:pic>
        <p:nvPicPr>
          <p:cNvPr id="16391" name="Picture 9" descr="07HIV_VI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1139">
            <a:off x="59436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114800" y="6019800"/>
            <a:ext cx="1524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HIV VIRUS</a:t>
            </a:r>
          </a:p>
        </p:txBody>
      </p:sp>
      <p:sp>
        <p:nvSpPr>
          <p:cNvPr id="1639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D882BB-3408-4584-BC85-A7871D3EC61B}" type="slidenum">
              <a:rPr lang="en-US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943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3400" smtClean="0">
                <a:latin typeface="Comic Sans MS" pitchFamily="66" charset="0"/>
              </a:rPr>
              <a:t>Some viruses cause </a:t>
            </a:r>
            <a:r>
              <a:rPr lang="en-US" sz="3400" smtClean="0">
                <a:solidFill>
                  <a:srgbClr val="FFFF00"/>
                </a:solidFill>
                <a:latin typeface="Comic Sans MS" pitchFamily="66" charset="0"/>
              </a:rPr>
              <a:t>disease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400" smtClean="0">
                <a:latin typeface="Comic Sans MS" pitchFamily="66" charset="0"/>
              </a:rPr>
              <a:t>Smallpox, measles, mononucleosis, influenza, colds, warts, AIDS, Ebola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400" smtClean="0">
                <a:latin typeface="Comic Sans MS" pitchFamily="66" charset="0"/>
              </a:rPr>
              <a:t>Some viruses may cause </a:t>
            </a:r>
            <a:r>
              <a:rPr lang="en-US" sz="3400" smtClean="0">
                <a:solidFill>
                  <a:srgbClr val="FFFF00"/>
                </a:solidFill>
                <a:latin typeface="Comic Sans MS" pitchFamily="66" charset="0"/>
              </a:rPr>
              <a:t>some cancers like leukemia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400" smtClean="0">
                <a:solidFill>
                  <a:srgbClr val="82003B"/>
                </a:solidFill>
                <a:latin typeface="Comic Sans MS" pitchFamily="66" charset="0"/>
              </a:rPr>
              <a:t>Virus-free cells are </a:t>
            </a:r>
            <a:r>
              <a:rPr lang="en-US" sz="340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</a:p>
        </p:txBody>
      </p:sp>
      <p:pic>
        <p:nvPicPr>
          <p:cNvPr id="17413" name="Picture 6" descr="measlesk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1905000"/>
            <a:ext cx="2860675" cy="4064000"/>
          </a:xfrm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629400" y="6096000"/>
            <a:ext cx="1828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MEASLES</a:t>
            </a:r>
          </a:p>
        </p:txBody>
      </p:sp>
      <p:sp>
        <p:nvSpPr>
          <p:cNvPr id="17415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D076B-5313-401F-85F2-3071186CBEEE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Viral Shapes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696200" cy="5334000"/>
          </a:xfrm>
        </p:spPr>
        <p:txBody>
          <a:bodyPr/>
          <a:lstStyle/>
          <a:p>
            <a:pPr marL="0" indent="0" eaLnBrk="1" hangingPunct="1"/>
            <a:r>
              <a:rPr lang="en-US" sz="4000" smtClean="0">
                <a:latin typeface="Comic Sans MS" pitchFamily="66" charset="0"/>
              </a:rPr>
              <a:t>Viruses come in a </a:t>
            </a:r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variety of shapes</a:t>
            </a:r>
          </a:p>
          <a:p>
            <a:pPr marL="0" indent="0" eaLnBrk="1" hangingPunct="1"/>
            <a:r>
              <a:rPr lang="en-US" sz="4000" smtClean="0">
                <a:latin typeface="Comic Sans MS" pitchFamily="66" charset="0"/>
              </a:rPr>
              <a:t>Some may be </a:t>
            </a:r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helical</a:t>
            </a:r>
            <a:r>
              <a:rPr lang="en-US" sz="4000" smtClean="0">
                <a:latin typeface="Comic Sans MS" pitchFamily="66" charset="0"/>
              </a:rPr>
              <a:t> shape like the </a:t>
            </a:r>
            <a:r>
              <a:rPr lang="en-US" sz="4000" smtClean="0">
                <a:solidFill>
                  <a:srgbClr val="82003B"/>
                </a:solidFill>
                <a:latin typeface="Comic Sans MS" pitchFamily="66" charset="0"/>
              </a:rPr>
              <a:t>Ebola virus</a:t>
            </a:r>
          </a:p>
          <a:p>
            <a:pPr marL="0" indent="0" eaLnBrk="1" hangingPunct="1"/>
            <a:r>
              <a:rPr lang="en-US" sz="4000" smtClean="0">
                <a:latin typeface="Comic Sans MS" pitchFamily="66" charset="0"/>
              </a:rPr>
              <a:t>Some may be </a:t>
            </a:r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polyhedral </a:t>
            </a:r>
            <a:r>
              <a:rPr lang="en-US" sz="4000" smtClean="0">
                <a:latin typeface="Comic Sans MS" pitchFamily="66" charset="0"/>
              </a:rPr>
              <a:t>shapes like the </a:t>
            </a:r>
            <a:r>
              <a:rPr lang="en-US" sz="4000" smtClean="0">
                <a:solidFill>
                  <a:srgbClr val="82003B"/>
                </a:solidFill>
                <a:latin typeface="Comic Sans MS" pitchFamily="66" charset="0"/>
              </a:rPr>
              <a:t>influenza</a:t>
            </a:r>
            <a:r>
              <a:rPr lang="en-US" sz="4000" smtClean="0">
                <a:latin typeface="Comic Sans MS" pitchFamily="66" charset="0"/>
              </a:rPr>
              <a:t> virus</a:t>
            </a:r>
          </a:p>
          <a:p>
            <a:pPr marL="0" indent="0" eaLnBrk="1" hangingPunct="1"/>
            <a:r>
              <a:rPr lang="en-US" sz="4000" smtClean="0">
                <a:latin typeface="Comic Sans MS" pitchFamily="66" charset="0"/>
              </a:rPr>
              <a:t>Others have more </a:t>
            </a:r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complex shapes</a:t>
            </a:r>
            <a:r>
              <a:rPr lang="en-US" sz="4000" smtClean="0">
                <a:latin typeface="Comic Sans MS" pitchFamily="66" charset="0"/>
              </a:rPr>
              <a:t> like </a:t>
            </a:r>
            <a:r>
              <a:rPr lang="en-US" sz="4000" smtClean="0">
                <a:solidFill>
                  <a:srgbClr val="82003B"/>
                </a:solidFill>
                <a:latin typeface="Comic Sans MS" pitchFamily="66" charset="0"/>
              </a:rPr>
              <a:t>bacteriophages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Viral Shapes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Polyhedral: polio</a:t>
            </a:r>
          </a:p>
        </p:txBody>
      </p:sp>
      <p:pic>
        <p:nvPicPr>
          <p:cNvPr id="8196" name="Picture 4" descr="spherical polio virus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200400"/>
            <a:ext cx="5864225" cy="329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606</Words>
  <Application>Microsoft Office PowerPoint</Application>
  <PresentationFormat>On-screen Show (4:3)</PresentationFormat>
  <Paragraphs>113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Structure of Viruses   Dr.Sonal Mishra</vt:lpstr>
      <vt:lpstr>Viral Structure</vt:lpstr>
      <vt:lpstr>Characteristics</vt:lpstr>
      <vt:lpstr>Characteristics</vt:lpstr>
      <vt:lpstr>Characteristics</vt:lpstr>
      <vt:lpstr>Characteristics</vt:lpstr>
      <vt:lpstr>Characteristics</vt:lpstr>
      <vt:lpstr>Viral Shapes</vt:lpstr>
      <vt:lpstr>Viral Shapes</vt:lpstr>
      <vt:lpstr>Slide 10</vt:lpstr>
      <vt:lpstr>Viral Shapes</vt:lpstr>
      <vt:lpstr>Viral Shapes</vt:lpstr>
      <vt:lpstr>Viral Shapes</vt:lpstr>
      <vt:lpstr>Helical Viruses</vt:lpstr>
      <vt:lpstr>Polyhedral Viruses</vt:lpstr>
      <vt:lpstr>Complex Viruses</vt:lpstr>
      <vt:lpstr>Slide 17</vt:lpstr>
      <vt:lpstr>Slide 18</vt:lpstr>
      <vt:lpstr>Slide 19</vt:lpstr>
      <vt:lpstr>Slide 20</vt:lpstr>
      <vt:lpstr>Host Range and Specificity of Viruses</vt:lpstr>
      <vt:lpstr>Host Range and Specificity of Viruses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Viruses, Viroids, and Prions</dc:title>
  <dc:creator>DR.SONAL MISHRA</dc:creator>
  <cp:lastModifiedBy>DR.SONAL MISHRA</cp:lastModifiedBy>
  <cp:revision>17</cp:revision>
  <dcterms:created xsi:type="dcterms:W3CDTF">2006-08-16T00:00:00Z</dcterms:created>
  <dcterms:modified xsi:type="dcterms:W3CDTF">2026-06-25T04:49:13Z</dcterms:modified>
</cp:coreProperties>
</file>